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8" r:id="rId5"/>
    <p:sldId id="258" r:id="rId6"/>
    <p:sldId id="259" r:id="rId7"/>
    <p:sldId id="263" r:id="rId8"/>
    <p:sldId id="260" r:id="rId9"/>
    <p:sldId id="262" r:id="rId10"/>
    <p:sldId id="265" r:id="rId11"/>
    <p:sldId id="270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C4CFFE-E941-402C-BD92-7E8BE5FB4556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2F54FF-074C-42FC-BBAC-4FCEDBC3A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4CFFE-E941-402C-BD92-7E8BE5FB4556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54FF-074C-42FC-BBAC-4FCEDBC3A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BC4CFFE-E941-402C-BD92-7E8BE5FB4556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2F54FF-074C-42FC-BBAC-4FCEDBC3A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4CFFE-E941-402C-BD92-7E8BE5FB4556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54FF-074C-42FC-BBAC-4FCEDBC3A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C4CFFE-E941-402C-BD92-7E8BE5FB4556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2F54FF-074C-42FC-BBAC-4FCEDBC3A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4CFFE-E941-402C-BD92-7E8BE5FB4556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54FF-074C-42FC-BBAC-4FCEDBC3A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4CFFE-E941-402C-BD92-7E8BE5FB4556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54FF-074C-42FC-BBAC-4FCEDBC3A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4CFFE-E941-402C-BD92-7E8BE5FB4556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54FF-074C-42FC-BBAC-4FCEDBC3A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C4CFFE-E941-402C-BD92-7E8BE5FB4556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54FF-074C-42FC-BBAC-4FCEDBC3A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4CFFE-E941-402C-BD92-7E8BE5FB4556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54FF-074C-42FC-BBAC-4FCEDBC3A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4CFFE-E941-402C-BD92-7E8BE5FB4556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F54FF-074C-42FC-BBAC-4FCEDBC3A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BC4CFFE-E941-402C-BD92-7E8BE5FB4556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2F54FF-074C-42FC-BBAC-4FCEDBC3A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533400"/>
            <a:ext cx="5257590" cy="2868168"/>
          </a:xfrm>
        </p:spPr>
        <p:txBody>
          <a:bodyPr/>
          <a:lstStyle/>
          <a:p>
            <a:pPr algn="ctr"/>
            <a:r>
              <a:rPr lang="ru-RU" sz="5400" dirty="0" err="1" smtClean="0">
                <a:latin typeface="Arial Black" pitchFamily="34" charset="0"/>
              </a:rPr>
              <a:t>Лэпбук</a:t>
            </a:r>
            <a:r>
              <a:rPr lang="ru-RU" sz="5400" dirty="0" smtClean="0">
                <a:latin typeface="Arial Black" pitchFamily="34" charset="0"/>
              </a:rPr>
              <a:t> </a:t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«учимся Играя».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571876"/>
            <a:ext cx="5114778" cy="110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Подготовили: </a:t>
            </a:r>
          </a:p>
          <a:p>
            <a:r>
              <a:rPr lang="ru-RU" dirty="0" err="1" smtClean="0"/>
              <a:t>Уч-логопед</a:t>
            </a:r>
            <a:r>
              <a:rPr lang="ru-RU" dirty="0" smtClean="0"/>
              <a:t>: Ганина М.Р.</a:t>
            </a:r>
          </a:p>
          <a:p>
            <a:r>
              <a:rPr lang="ru-RU" dirty="0" smtClean="0"/>
              <a:t>Воспитатели : </a:t>
            </a:r>
            <a:r>
              <a:rPr lang="ru-RU" dirty="0" err="1" smtClean="0"/>
              <a:t>Мокрецова</a:t>
            </a:r>
            <a:r>
              <a:rPr lang="ru-RU" dirty="0" smtClean="0"/>
              <a:t> М.С.</a:t>
            </a:r>
          </a:p>
          <a:p>
            <a:r>
              <a:rPr lang="ru-RU" dirty="0" err="1" smtClean="0"/>
              <a:t>Мокрицына</a:t>
            </a:r>
            <a:r>
              <a:rPr lang="ru-RU" dirty="0" smtClean="0"/>
              <a:t> Ю.Р.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8667" b="9333"/>
          <a:stretch>
            <a:fillRect/>
          </a:stretch>
        </p:blipFill>
        <p:spPr bwMode="auto">
          <a:xfrm>
            <a:off x="785786" y="2143116"/>
            <a:ext cx="71438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000364" y="642918"/>
            <a:ext cx="3246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в нашем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6827" r="6730" b="14002"/>
          <a:stretch>
            <a:fillRect/>
          </a:stretch>
        </p:blipFill>
        <p:spPr bwMode="auto">
          <a:xfrm rot="10800000">
            <a:off x="500034" y="357166"/>
            <a:ext cx="7143800" cy="608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Below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500594" cy="408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8"/>
            <a:ext cx="2643206" cy="24765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785918" y="42860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Как мы играем.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1458" r="4082"/>
          <a:stretch>
            <a:fillRect/>
          </a:stretch>
        </p:blipFill>
        <p:spPr bwMode="auto">
          <a:xfrm>
            <a:off x="357158" y="142852"/>
            <a:ext cx="3357586" cy="386414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290"/>
            <a:ext cx="3463934" cy="46185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777" y="2348880"/>
            <a:ext cx="7336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6215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сравнительно новое средство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Впервые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начали американцы.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книжка-раскладушка с кармашками, дверками, окошками, вкладками и подвижными деталями, в которую помещены материалы на одну тему. Это отличный способ закрепить определенную тему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малышами, осмыслить содержание книги, провести исследовательскую работу, в процессе которой ребенок участвует в поиске, анализе и сортировке информации.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чего состоит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состоит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папки,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которую вклеиваются кармашки, книжки-раскладушки, окошки и другие детали с наглядной информацией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от интересных игр до лексики и большого количества вкусно поданной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85728"/>
            <a:ext cx="2857520" cy="2357454"/>
          </a:xfrm>
        </p:spPr>
        <p:txBody>
          <a:bodyPr>
            <a:normAutofit/>
          </a:bodyPr>
          <a:lstStyle/>
          <a:p>
            <a:r>
              <a:rPr lang="ru-RU" dirty="0" smtClean="0"/>
              <a:t>Играя, мышление и речь развиваем.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 нашего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: Развитие мышления и речи у старших дошкольников.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Ведущим видом деятельности  в дошкольном возрасте является –игровая деятельность.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нашего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«Учимся играя».</a:t>
            </a:r>
            <a:endParaRPr lang="ru-RU" sz="1800" dirty="0"/>
          </a:p>
        </p:txBody>
      </p:sp>
      <p:pic>
        <p:nvPicPr>
          <p:cNvPr id="8" name="Рисунок 7" descr="P_20190114_1457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585" t="16878" r="24066" b="11816"/>
          <a:stretch>
            <a:fillRect/>
          </a:stretch>
        </p:blipFill>
        <p:spPr>
          <a:xfrm>
            <a:off x="500034" y="642918"/>
            <a:ext cx="4357718" cy="463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Таким образом наш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лэпбук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направлен на развитие речи и мыслительных операций.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-Почему? -Спросите вы.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- Да потому что мышление и речь, это два психических процесса, которые тесно связаны между собой.  Давайте и рассмотрим эту связь.</a:t>
            </a:r>
            <a:endParaRPr lang="ru-RU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r="-1" b="1544"/>
          <a:stretch>
            <a:fillRect/>
          </a:stretch>
        </p:blipFill>
        <p:spPr bwMode="auto">
          <a:xfrm>
            <a:off x="5786446" y="3786190"/>
            <a:ext cx="1857388" cy="2428892"/>
          </a:xfrm>
          <a:prstGeom prst="rect">
            <a:avLst/>
          </a:prstGeom>
          <a:noFill/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l="24457" r="23369" b="4999"/>
          <a:stretch>
            <a:fillRect/>
          </a:stretch>
        </p:blipFill>
        <p:spPr bwMode="auto">
          <a:xfrm>
            <a:off x="571472" y="2928934"/>
            <a:ext cx="228601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571480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Что же такое мышление?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42984"/>
            <a:ext cx="5000660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Мышле́ние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ноэзис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 это познавательная деятельность человека. Продуктом или результатом мышления является мысль (понятие, смысл, идея).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3286148" cy="31485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00430" y="27146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Виды мышления и их поэтапное развитие</a:t>
            </a:r>
          </a:p>
          <a:p>
            <a:r>
              <a:rPr lang="ru-RU" dirty="0" smtClean="0">
                <a:latin typeface="Arial Black" pitchFamily="34" charset="0"/>
              </a:rPr>
              <a:t>Мышление дошкольников представлено 3 видами, каждый из которых является ведущим на соответствующем возрастном этапе:</a:t>
            </a:r>
          </a:p>
          <a:p>
            <a:r>
              <a:rPr lang="ru-RU" dirty="0" smtClean="0">
                <a:latin typeface="Arial Black" pitchFamily="34" charset="0"/>
              </a:rPr>
              <a:t>наглядно-действенное (до 3 лет) ;</a:t>
            </a:r>
          </a:p>
          <a:p>
            <a:r>
              <a:rPr lang="ru-RU" dirty="0" smtClean="0">
                <a:latin typeface="Arial Black" pitchFamily="34" charset="0"/>
              </a:rPr>
              <a:t>наглядно-образное (от 3 до 5 лет) ;</a:t>
            </a:r>
          </a:p>
          <a:p>
            <a:r>
              <a:rPr lang="ru-RU" dirty="0" smtClean="0">
                <a:latin typeface="Arial Black" pitchFamily="34" charset="0"/>
              </a:rPr>
              <a:t>словесно-логическое (от 6 до 7 лет)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6715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no Pro Smbd Subhead" pitchFamily="18" charset="0"/>
              </a:rPr>
              <a:t>Наглядно-действенное мышление </a:t>
            </a:r>
          </a:p>
          <a:p>
            <a:r>
              <a:rPr lang="ru-RU" b="1" dirty="0" smtClean="0">
                <a:latin typeface="Arno Pro Smbd Subhead" pitchFamily="18" charset="0"/>
              </a:rPr>
              <a:t>Ребенок ближе к 3-4 годам все еще проявляет действенное мышление, то есть познание внешних и внутренних свойств предмета происходит через физические манипуляции с ним. Проще говоря, ребенок исследует все объекты, трогая их, разбирая на части, ломая и опять собирая.</a:t>
            </a:r>
          </a:p>
          <a:p>
            <a:r>
              <a:rPr lang="ru-RU" b="1" dirty="0" smtClean="0">
                <a:latin typeface="Arno Pro Smbd Subhead" pitchFamily="18" charset="0"/>
              </a:rPr>
              <a:t>Если малыш сломал машинку, значит, он ее просто изучал. Внешние ее характеристики ему известны, а интерес вызывает скрытое от глаз.</a:t>
            </a:r>
          </a:p>
          <a:p>
            <a:r>
              <a:rPr lang="ru-RU" b="1" dirty="0" smtClean="0">
                <a:latin typeface="Arno Pro Smbd Subhead" pitchFamily="18" charset="0"/>
              </a:rPr>
              <a:t>Эта форма мышления создает предпосылки для развития более сложного вида – наглядно-образного.</a:t>
            </a:r>
            <a:endParaRPr lang="ru-RU" b="1" dirty="0">
              <a:latin typeface="Arno Pro Smbd Subhea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97346"/>
            <a:ext cx="59293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no Pro Smbd Subhead" pitchFamily="18" charset="0"/>
              </a:rPr>
              <a:t>Наглядно-образная форма мышления</a:t>
            </a:r>
          </a:p>
          <a:p>
            <a:r>
              <a:rPr lang="ru-RU" dirty="0" smtClean="0">
                <a:latin typeface="Arno Pro Smbd Subhead" pitchFamily="18" charset="0"/>
              </a:rPr>
              <a:t>Дошкольникам ближе к 5 годам свойственно не только совершать практические действия с окружающими объектами, но и оперировать их образами и представлениями о них без наличия предметов под рукой.</a:t>
            </a:r>
          </a:p>
          <a:p>
            <a:r>
              <a:rPr lang="ru-RU" dirty="0" smtClean="0">
                <a:latin typeface="Arno Pro Smbd Subhead" pitchFamily="18" charset="0"/>
              </a:rPr>
              <a:t>Характерной чертой этой формы мышления является подражание взрослым. Это помогает ребенку смоделировать образ и построить его в своем воображении. Очень часто дети проявляют эту особенность в игре, где посредством одной вещи представляется другая.</a:t>
            </a:r>
          </a:p>
          <a:p>
            <a:r>
              <a:rPr lang="ru-RU" dirty="0" smtClean="0">
                <a:latin typeface="Arno Pro Smbd Subhead" pitchFamily="18" charset="0"/>
              </a:rPr>
              <a:t>Наблюдаются активные ролевые игры между детьми и при игре в куклы, машинки, солдатики. Ставятся практические задачи и ищутся способы их решения. Ребенок уже способен спроектировать примерный результат своей деятельности.</a:t>
            </a:r>
          </a:p>
          <a:p>
            <a:r>
              <a:rPr lang="ru-RU" dirty="0" smtClean="0">
                <a:latin typeface="Arno Pro Smbd Subhead" pitchFamily="18" charset="0"/>
              </a:rPr>
              <a:t>Именно в данный период закладываются основы развития логического мышления. Это проявляется в понимании схематических рисунков и обозначений.</a:t>
            </a:r>
            <a:endParaRPr lang="ru-RU" dirty="0">
              <a:latin typeface="Arno Pro Smbd Subhea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6357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no Pro Smbd Subhead" pitchFamily="18" charset="0"/>
              </a:rPr>
              <a:t>Словесно-логическая форма</a:t>
            </a:r>
          </a:p>
          <a:p>
            <a:r>
              <a:rPr lang="ru-RU" dirty="0" smtClean="0">
                <a:latin typeface="Arno Pro Smbd Subhead" pitchFamily="18" charset="0"/>
              </a:rPr>
              <a:t>Эта форма интеллектуальной деятельности ребенка появляется к концу дошкольного периода – к 5-7 годам. Дети оперируют абстрактными понятиями, не опираясь на наглядные или модельные формы, а основываясь на рассуждения и доказательства. Они учатся делать умозаключения.</a:t>
            </a:r>
          </a:p>
          <a:p>
            <a:r>
              <a:rPr lang="ru-RU" dirty="0" smtClean="0">
                <a:latin typeface="Arno Pro Smbd Subhead" pitchFamily="18" charset="0"/>
              </a:rPr>
              <a:t>Например, из суждения о том, что промокли ноги, делается умозаключение о возможности заболеть после этого.</a:t>
            </a:r>
            <a:endParaRPr lang="ru-RU" dirty="0">
              <a:latin typeface="Arno Pro Smbd Subhea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7153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Мышление и речь </a:t>
            </a:r>
          </a:p>
          <a:p>
            <a:pPr algn="ctr"/>
            <a:r>
              <a:rPr lang="ru-RU" i="1" dirty="0" smtClean="0">
                <a:latin typeface="Arial Black" pitchFamily="34" charset="0"/>
              </a:rPr>
              <a:t>Все </a:t>
            </a:r>
            <a:r>
              <a:rPr lang="ru-RU" i="1" u="sng" dirty="0" smtClean="0">
                <a:latin typeface="Arial Black" pitchFamily="34" charset="0"/>
              </a:rPr>
              <a:t>операции мышления </a:t>
            </a:r>
            <a:r>
              <a:rPr lang="ru-RU" i="1" dirty="0" smtClean="0">
                <a:latin typeface="Arial Black" pitchFamily="34" charset="0"/>
              </a:rPr>
              <a:t>мы осуществляем через речь:</a:t>
            </a:r>
          </a:p>
          <a:p>
            <a:pPr algn="ctr"/>
            <a:endParaRPr lang="ru-RU" i="1" dirty="0" smtClean="0">
              <a:latin typeface="Arial Black" pitchFamily="34" charset="0"/>
            </a:endParaRPr>
          </a:p>
          <a:p>
            <a:pPr algn="ctr"/>
            <a:r>
              <a:rPr lang="ru-RU" i="1" dirty="0" smtClean="0">
                <a:latin typeface="Arial Black" pitchFamily="34" charset="0"/>
              </a:rPr>
              <a:t>-анализируем</a:t>
            </a:r>
          </a:p>
          <a:p>
            <a:pPr algn="ctr"/>
            <a:endParaRPr lang="ru-RU" i="1" dirty="0" smtClean="0">
              <a:latin typeface="Arial Black" pitchFamily="34" charset="0"/>
            </a:endParaRPr>
          </a:p>
          <a:p>
            <a:pPr algn="ctr"/>
            <a:r>
              <a:rPr lang="ru-RU" i="1" dirty="0" smtClean="0">
                <a:latin typeface="Arial Black" pitchFamily="34" charset="0"/>
              </a:rPr>
              <a:t>(красный ,сиреневый, </a:t>
            </a:r>
            <a:r>
              <a:rPr lang="ru-RU" i="1" dirty="0" err="1" smtClean="0">
                <a:latin typeface="Arial Black" pitchFamily="34" charset="0"/>
              </a:rPr>
              <a:t>квадратный,большой</a:t>
            </a:r>
            <a:r>
              <a:rPr lang="ru-RU" i="1" dirty="0" smtClean="0">
                <a:latin typeface="Arial Black" pitchFamily="34" charset="0"/>
              </a:rPr>
              <a:t>…)</a:t>
            </a:r>
          </a:p>
          <a:p>
            <a:pPr algn="ctr"/>
            <a:r>
              <a:rPr lang="ru-RU" i="1" dirty="0" smtClean="0">
                <a:latin typeface="Arial Black" pitchFamily="34" charset="0"/>
              </a:rPr>
              <a:t>-сравниваем</a:t>
            </a:r>
          </a:p>
          <a:p>
            <a:pPr algn="ctr"/>
            <a:r>
              <a:rPr lang="ru-RU" i="1" dirty="0" smtClean="0">
                <a:latin typeface="Arial Black" pitchFamily="34" charset="0"/>
              </a:rPr>
              <a:t>-обобщаем</a:t>
            </a:r>
          </a:p>
          <a:p>
            <a:pPr algn="ctr"/>
            <a:endParaRPr lang="ru-RU" i="1" dirty="0" smtClean="0">
              <a:latin typeface="Arial Black" pitchFamily="34" charset="0"/>
            </a:endParaRPr>
          </a:p>
          <a:p>
            <a:pPr algn="ctr"/>
            <a:r>
              <a:rPr lang="ru-RU" i="1" dirty="0" smtClean="0">
                <a:latin typeface="Arial Black" pitchFamily="34" charset="0"/>
              </a:rPr>
              <a:t>-классифицируем</a:t>
            </a:r>
          </a:p>
          <a:p>
            <a:pPr algn="ctr"/>
            <a:r>
              <a:rPr lang="ru-RU" i="1" dirty="0" smtClean="0">
                <a:latin typeface="Arial Black" pitchFamily="34" charset="0"/>
              </a:rPr>
              <a:t>(</a:t>
            </a:r>
            <a:r>
              <a:rPr lang="ru-RU" i="1" dirty="0" err="1" smtClean="0">
                <a:latin typeface="Arial Black" pitchFamily="34" charset="0"/>
              </a:rPr>
              <a:t>животные,мебель,овощи</a:t>
            </a:r>
            <a:r>
              <a:rPr lang="ru-RU" i="1" dirty="0" smtClean="0">
                <a:latin typeface="Arial Black" pitchFamily="34" charset="0"/>
              </a:rPr>
              <a:t>…)</a:t>
            </a:r>
          </a:p>
          <a:p>
            <a:pPr algn="ctr"/>
            <a:endParaRPr lang="ru-RU" i="1" dirty="0" smtClean="0">
              <a:latin typeface="Arial Black" pitchFamily="34" charset="0"/>
            </a:endParaRPr>
          </a:p>
          <a:p>
            <a:pPr algn="ctr"/>
            <a:r>
              <a:rPr lang="ru-RU" i="1" dirty="0" smtClean="0">
                <a:latin typeface="Arial Black" pitchFamily="34" charset="0"/>
              </a:rPr>
              <a:t>                -синтезируем :  звуки в слоги, слоги в слова</a:t>
            </a:r>
          </a:p>
          <a:p>
            <a:pPr algn="ctr"/>
            <a:r>
              <a:rPr lang="ru-RU" i="1" dirty="0" smtClean="0">
                <a:latin typeface="Arial Black" pitchFamily="34" charset="0"/>
              </a:rPr>
              <a:t>                                                                                     </a:t>
            </a:r>
          </a:p>
          <a:p>
            <a:pPr algn="ctr"/>
            <a:r>
              <a:rPr lang="ru-RU" i="1" dirty="0" smtClean="0">
                <a:latin typeface="Arial Black" pitchFamily="34" charset="0"/>
              </a:rPr>
              <a:t>            из слов составляем предложения, из предложений рассказы.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 Поэтому  развивая речь мы развиваем мышление!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</TotalTime>
  <Words>498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Лэпбук  «учимся Играя».</vt:lpstr>
      <vt:lpstr>Слайд 2</vt:lpstr>
      <vt:lpstr>Играя, мышление и речь развиваем.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 «учимся Играя».</dc:title>
  <dc:creator>DNA7 X64</dc:creator>
  <cp:lastModifiedBy>DNA7 X64</cp:lastModifiedBy>
  <cp:revision>8</cp:revision>
  <dcterms:created xsi:type="dcterms:W3CDTF">2019-01-07T14:08:19Z</dcterms:created>
  <dcterms:modified xsi:type="dcterms:W3CDTF">2019-01-14T15:27:39Z</dcterms:modified>
</cp:coreProperties>
</file>