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7" r:id="rId3"/>
    <p:sldId id="257" r:id="rId4"/>
    <p:sldId id="305" r:id="rId5"/>
    <p:sldId id="335" r:id="rId6"/>
    <p:sldId id="328" r:id="rId7"/>
    <p:sldId id="289" r:id="rId8"/>
    <p:sldId id="330" r:id="rId9"/>
    <p:sldId id="334" r:id="rId10"/>
    <p:sldId id="301" r:id="rId11"/>
    <p:sldId id="302" r:id="rId12"/>
    <p:sldId id="293" r:id="rId13"/>
    <p:sldId id="304" r:id="rId14"/>
    <p:sldId id="336" r:id="rId15"/>
    <p:sldId id="296" r:id="rId16"/>
    <p:sldId id="320" r:id="rId17"/>
    <p:sldId id="321" r:id="rId18"/>
    <p:sldId id="323" r:id="rId19"/>
    <p:sldId id="324" r:id="rId20"/>
    <p:sldId id="337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FB52-BC0B-49CB-B197-5BEF10B5C0B3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F314-7C18-4B49-883C-E49A13B1E4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7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CF314-7C18-4B49-883C-E49A13B1E4E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5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356993"/>
            <a:ext cx="7358063" cy="122413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ВОЗРАСТНЫЕ  ОСОБЕННОСТИ 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   ДЕТЕЙ 6 - 7  ЛЕТ</a:t>
            </a:r>
            <a:endParaRPr lang="ru-RU" b="1" i="1" dirty="0" smtClean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709446" y="116632"/>
            <a:ext cx="542194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Презентация для родителей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 bwMode="auto">
          <a:xfrm>
            <a:off x="1519391" y="4613666"/>
            <a:ext cx="716768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Подготовили педагоги 1 дошкольной группы</a:t>
            </a:r>
          </a:p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Н.А. </a:t>
            </a:r>
            <a:r>
              <a:rPr lang="ru-RU" sz="2000" b="1" dirty="0" err="1" smtClean="0">
                <a:solidFill>
                  <a:srgbClr val="FF0000"/>
                </a:solidFill>
                <a:cs typeface="Times New Roman" pitchFamily="18" charset="0"/>
              </a:rPr>
              <a:t>Похлебалова</a:t>
            </a:r>
            <a:endParaRPr lang="ru-RU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О.В. Фомичева</a:t>
            </a:r>
          </a:p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Учитель – дефектолог Е.Н. </a:t>
            </a:r>
            <a:r>
              <a:rPr lang="ru-RU" sz="2000" b="1" dirty="0" err="1" smtClean="0">
                <a:solidFill>
                  <a:srgbClr val="FF0000"/>
                </a:solidFill>
                <a:cs typeface="Times New Roman" pitchFamily="18" charset="0"/>
              </a:rPr>
              <a:t>Кочикова</a:t>
            </a:r>
            <a:endParaRPr lang="ru-RU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89201"/>
            <a:ext cx="8280920" cy="3864135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Отношения со сверстниками</a:t>
            </a:r>
          </a:p>
          <a:p>
            <a:pPr marL="0" indent="0">
              <a:buNone/>
            </a:pPr>
            <a:endParaRPr lang="ru-RU" sz="2800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7030A0"/>
                </a:solidFill>
              </a:rPr>
              <a:t>Преобладают общественно значимые мотивы над личностными.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7030A0"/>
                </a:solidFill>
              </a:rPr>
              <a:t>Развивается эмпатия, сочувствие</a:t>
            </a:r>
            <a:r>
              <a:rPr lang="ru-RU" sz="26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7030A0"/>
                </a:solidFill>
              </a:rPr>
              <a:t>Появляется интерес к новым видам деятельности.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7030A0"/>
                </a:solidFill>
              </a:rPr>
              <a:t>Устанавливают </a:t>
            </a:r>
            <a:r>
              <a:rPr lang="ru-RU" sz="2600" b="1" dirty="0">
                <a:solidFill>
                  <a:srgbClr val="7030A0"/>
                </a:solidFill>
              </a:rPr>
              <a:t>и сохраняют положительные взаимоотношения со взрослыми и сверстниками. 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435280" cy="419736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Отношения со </a:t>
            </a: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взрослыми</a:t>
            </a:r>
          </a:p>
          <a:p>
            <a:pPr marL="0" indent="0">
              <a:buNone/>
            </a:pPr>
            <a:endParaRPr lang="ru-RU" sz="2800" b="1" u="sng" dirty="0">
              <a:solidFill>
                <a:srgbClr val="FF000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7030A0"/>
                </a:solidFill>
              </a:rPr>
              <a:t>Умеют следовать инструкции взрослого, придерживаться игровых правил.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7030A0"/>
                </a:solidFill>
              </a:rPr>
              <a:t> Ребёнок стремиться качественно выполнить какое-либо задание, сравнить с образцом и переделать, если что-то не получилось</a:t>
            </a:r>
            <a:r>
              <a:rPr lang="ru-RU" sz="26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7030A0"/>
                </a:solidFill>
              </a:rPr>
              <a:t>Интерес </a:t>
            </a:r>
            <a:r>
              <a:rPr lang="ru-RU" sz="2600" b="1" dirty="0">
                <a:solidFill>
                  <a:srgbClr val="7030A0"/>
                </a:solidFill>
              </a:rPr>
              <a:t>к миру взрослых, стремление быть похожим на них; 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600" b="1" dirty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971" y="2498001"/>
            <a:ext cx="8774995" cy="4359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7030A0"/>
                </a:solidFill>
              </a:rPr>
              <a:t>У ребенка развито устойчивое положительное отношение к себе, уверенность в своих силах. Он в состоянии проявить эмоциональность и самостоятельность в решении социальных и бытовых задач. Возникает критическое отношение к оценке взрослого и сверстника. Оценивание сверстника помогает ребенку оценивать самого себя.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7030A0"/>
                </a:solidFill>
              </a:rPr>
              <a:t>О моральных качествах ребенок судит главным образом по своему поведению, которое или согласуется с нормами, принятыми в семье и коллективе сверстников, или не вписывается в систему этих отношений.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7030A0"/>
                </a:solidFill>
              </a:rPr>
              <a:t>Самооценка ребёнка старшего дошкольного возраста достаточно адекватна, более характерно её завышение, чем занижение. Ребёнок более объективно оценивает результат деятельности, чем </a:t>
            </a:r>
            <a:r>
              <a:rPr lang="ru-RU" sz="2000" b="1" dirty="0" smtClean="0">
                <a:solidFill>
                  <a:srgbClr val="7030A0"/>
                </a:solidFill>
              </a:rPr>
              <a:t>поведение.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7030A0"/>
                </a:solidFill>
              </a:rPr>
              <a:t>Учите ребенка управлять эмоциями (на примере своего поведения</a:t>
            </a:r>
            <a:r>
              <a:rPr lang="ru-RU" sz="2000" b="1" dirty="0" smtClean="0">
                <a:solidFill>
                  <a:srgbClr val="7030A0"/>
                </a:solidFill>
              </a:rPr>
              <a:t>).</a:t>
            </a:r>
            <a:endParaRPr lang="ru-RU" sz="20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7030A0"/>
              </a:solidFill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1173" y="116632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Эмоции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17787"/>
            <a:ext cx="8640960" cy="292743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В качестве важнейшего </a:t>
            </a:r>
            <a:r>
              <a:rPr lang="ru-RU" sz="2800" b="1" dirty="0" smtClean="0">
                <a:solidFill>
                  <a:srgbClr val="FF0000"/>
                </a:solidFill>
              </a:rPr>
              <a:t>новообразования</a:t>
            </a:r>
            <a:r>
              <a:rPr lang="ru-RU" sz="2800" b="1" dirty="0" smtClean="0">
                <a:solidFill>
                  <a:srgbClr val="7030A0"/>
                </a:solidFill>
              </a:rPr>
              <a:t> в развитии психической и личностной сферы ребенка 6 – 7 летнего возраста является </a:t>
            </a:r>
            <a:r>
              <a:rPr lang="ru-RU" sz="2800" b="1" dirty="0" smtClean="0">
                <a:solidFill>
                  <a:srgbClr val="FF0000"/>
                </a:solidFill>
              </a:rPr>
              <a:t>соподчинение мотивов.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Осознание мотива </a:t>
            </a:r>
            <a:r>
              <a:rPr lang="ru-RU" sz="2800" b="1" dirty="0" smtClean="0">
                <a:solidFill>
                  <a:srgbClr val="FF0000"/>
                </a:solidFill>
              </a:rPr>
              <a:t>«я должен», «я смогу» </a:t>
            </a:r>
            <a:r>
              <a:rPr lang="ru-RU" sz="2800" b="1" dirty="0" smtClean="0">
                <a:solidFill>
                  <a:srgbClr val="7030A0"/>
                </a:solidFill>
              </a:rPr>
              <a:t>постепенно начинает преобладать над мотивом </a:t>
            </a:r>
            <a:r>
              <a:rPr lang="ru-RU" sz="2800" b="1" dirty="0" smtClean="0">
                <a:solidFill>
                  <a:srgbClr val="FF0000"/>
                </a:solidFill>
              </a:rPr>
              <a:t>«я хочу».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pPr algn="l"/>
            <a:r>
              <a:rPr lang="ru-RU" sz="2800" b="1" u="sng" dirty="0">
                <a:solidFill>
                  <a:srgbClr val="FF0000"/>
                </a:solidFill>
                <a:ea typeface="+mn-ea"/>
                <a:cs typeface="+mn-cs"/>
              </a:rPr>
              <a:t>Новообразования возраста</a:t>
            </a:r>
            <a:br>
              <a:rPr lang="ru-RU" sz="2800" b="1" u="sng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800" b="1" u="sng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3520"/>
            <a:ext cx="892899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Ребенок может и делает не то, что ему хочется, а то, что нужно, что просит взрослый или определено правилами: воспринимает, запоминает, мыслит, оценивает свою деятельность;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Возникает первая реальная картина мира, о которой у ребенка формируется собственное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мнение;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Ребенок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начинает понимать свои чувства и переживания в полной мере и сообщает об этом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взрослым;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Детям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очень важно как к ним относятся окружающие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люди;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Происходит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полное доверие взрослому, принятие его точки зрения. Отношение к взрослому как к единственному источнику достоверного знания;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69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79"/>
            <a:ext cx="8964487" cy="382013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В подготовительной к школе группе завершается дошкольный возраст.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358246" cy="468052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</a:rPr>
              <a:t>Кризис семи лет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</a:rPr>
              <a:t>Заканчивается </a:t>
            </a:r>
            <a:r>
              <a:rPr lang="ru-RU" sz="2400" b="1" dirty="0">
                <a:solidFill>
                  <a:srgbClr val="7030A0"/>
                </a:solidFill>
              </a:rPr>
              <a:t>дошкольный период и открывается новый этап развития ребенка — младший школьный возраст. </a:t>
            </a:r>
            <a:r>
              <a:rPr lang="ru-RU" sz="2400" b="1" dirty="0" smtClean="0">
                <a:solidFill>
                  <a:srgbClr val="7030A0"/>
                </a:solidFill>
              </a:rPr>
              <a:t>Он </a:t>
            </a:r>
            <a:r>
              <a:rPr lang="ru-RU" sz="2400" b="1" dirty="0">
                <a:solidFill>
                  <a:srgbClr val="7030A0"/>
                </a:solidFill>
              </a:rPr>
              <a:t>может начаться и раньше — в</a:t>
            </a:r>
            <a:r>
              <a:rPr lang="en-US" sz="2400" b="1" dirty="0">
                <a:solidFill>
                  <a:srgbClr val="7030A0"/>
                </a:solidFill>
              </a:rPr>
              <a:t> 5</a:t>
            </a:r>
            <a:r>
              <a:rPr lang="ru-RU" sz="2400" b="1" dirty="0">
                <a:solidFill>
                  <a:srgbClr val="7030A0"/>
                </a:solidFill>
              </a:rPr>
              <a:t>,5 – 6 лет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</a:rPr>
              <a:t>Если вашему ребенку вдруг надоел детсад, а привычные игры уже не доставляют ему удовольствия, если он стал непослушным, у него возникает отрицательное отношение к ранее выполнявшимся требованиям, это означает, что наступил очередной кризис.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</a:rPr>
              <a:t>По сравнению с другими он проходит мягче, однако важно вовремя заметить его и правильно среагировать.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392488"/>
          </a:xfrm>
        </p:spPr>
        <p:txBody>
          <a:bodyPr/>
          <a:lstStyle/>
          <a:p>
            <a:r>
              <a:rPr lang="ru-RU" sz="2800" b="1" u="sng" dirty="0">
                <a:solidFill>
                  <a:srgbClr val="FF0000"/>
                </a:solidFill>
              </a:rPr>
              <a:t>Основные проявления кризиса: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Негативизм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Упрямство</a:t>
            </a:r>
            <a:endParaRPr lang="ru-RU" sz="28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Строптивость</a:t>
            </a:r>
            <a:endParaRPr lang="ru-RU" sz="28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Своеволие</a:t>
            </a:r>
            <a:endParaRPr lang="ru-RU" sz="28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Протест-бунт</a:t>
            </a:r>
            <a:endParaRPr lang="ru-RU" sz="28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Обесценивание </a:t>
            </a:r>
            <a:endParaRPr lang="ru-RU" sz="28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Деспотизм, ревности</a:t>
            </a:r>
            <a:endParaRPr lang="ru-RU" sz="2800" i="1" dirty="0" smtClean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6632"/>
            <a:ext cx="7859216" cy="56197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ru-RU" sz="28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Советы родителям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920880" cy="445366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>
                <a:solidFill>
                  <a:srgbClr val="7030A0"/>
                </a:solidFill>
              </a:rPr>
              <a:t>Главный совет – будьте внимательны к </a:t>
            </a:r>
            <a:r>
              <a:rPr lang="ru-RU" sz="2400" b="1" dirty="0" smtClean="0">
                <a:solidFill>
                  <a:srgbClr val="7030A0"/>
                </a:solidFill>
              </a:rPr>
              <a:t>ребенку,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любите </a:t>
            </a:r>
            <a:r>
              <a:rPr lang="ru-RU" sz="2400" b="1" dirty="0">
                <a:solidFill>
                  <a:srgbClr val="7030A0"/>
                </a:solidFill>
              </a:rPr>
              <a:t>его, но не «привязывайте» к себе, пусть </a:t>
            </a:r>
            <a:r>
              <a:rPr lang="ru-RU" sz="2400" b="1" dirty="0" smtClean="0">
                <a:solidFill>
                  <a:srgbClr val="7030A0"/>
                </a:solidFill>
              </a:rPr>
              <a:t>у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него </a:t>
            </a:r>
            <a:r>
              <a:rPr lang="ru-RU" sz="2400" b="1" dirty="0">
                <a:solidFill>
                  <a:srgbClr val="7030A0"/>
                </a:solidFill>
              </a:rPr>
              <a:t>будут друзья, свой круг общения. </a:t>
            </a:r>
            <a:r>
              <a:rPr lang="ru-RU" sz="2400" b="1" dirty="0" smtClean="0">
                <a:solidFill>
                  <a:srgbClr val="7030A0"/>
                </a:solidFill>
              </a:rPr>
              <a:t>Будьте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готовы </a:t>
            </a:r>
            <a:r>
              <a:rPr lang="ru-RU" sz="2400" b="1" dirty="0">
                <a:solidFill>
                  <a:srgbClr val="7030A0"/>
                </a:solidFill>
              </a:rPr>
              <a:t>поддержать ребенка, выслушать и </a:t>
            </a:r>
            <a:r>
              <a:rPr lang="ru-RU" sz="2400" b="1" dirty="0" smtClean="0">
                <a:solidFill>
                  <a:srgbClr val="7030A0"/>
                </a:solidFill>
              </a:rPr>
              <a:t>ободрить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его</a:t>
            </a:r>
            <a:r>
              <a:rPr lang="ru-RU" sz="2400" b="1" dirty="0">
                <a:solidFill>
                  <a:srgbClr val="7030A0"/>
                </a:solidFill>
              </a:rPr>
              <a:t>. Залог успеха – доброжелательные и </a:t>
            </a:r>
            <a:r>
              <a:rPr lang="ru-RU" sz="2400" b="1" dirty="0" smtClean="0">
                <a:solidFill>
                  <a:srgbClr val="7030A0"/>
                </a:solidFill>
              </a:rPr>
              <a:t>открытые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отношения </a:t>
            </a:r>
            <a:r>
              <a:rPr lang="ru-RU" sz="2400" b="1" dirty="0">
                <a:solidFill>
                  <a:srgbClr val="7030A0"/>
                </a:solidFill>
              </a:rPr>
              <a:t>в семье. Справиться с проблемой </a:t>
            </a:r>
            <a:r>
              <a:rPr lang="ru-RU" sz="2400" b="1" dirty="0" smtClean="0">
                <a:solidFill>
                  <a:srgbClr val="7030A0"/>
                </a:solidFill>
              </a:rPr>
              <a:t>легче,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когда </a:t>
            </a:r>
            <a:r>
              <a:rPr lang="ru-RU" sz="2400" b="1" dirty="0">
                <a:solidFill>
                  <a:srgbClr val="7030A0"/>
                </a:solidFill>
              </a:rPr>
              <a:t>она только возникла и не привела еще </a:t>
            </a:r>
            <a:r>
              <a:rPr lang="ru-RU" sz="2400" b="1" dirty="0" smtClean="0">
                <a:solidFill>
                  <a:srgbClr val="7030A0"/>
                </a:solidFill>
              </a:rPr>
              <a:t>к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негативным </a:t>
            </a:r>
            <a:r>
              <a:rPr lang="ru-RU" sz="2400" b="1" dirty="0">
                <a:solidFill>
                  <a:srgbClr val="7030A0"/>
                </a:solidFill>
              </a:rPr>
              <a:t>последствиям.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492896"/>
            <a:ext cx="7704534" cy="39604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</a:rPr>
              <a:t>Поощряйте общение со </a:t>
            </a:r>
            <a:r>
              <a:rPr lang="ru-RU" sz="2800" b="1" dirty="0" smtClean="0">
                <a:solidFill>
                  <a:srgbClr val="7030A0"/>
                </a:solidFill>
              </a:rPr>
              <a:t>сверстниками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Нужно </a:t>
            </a:r>
            <a:r>
              <a:rPr lang="ru-RU" sz="2800" b="1" dirty="0">
                <a:solidFill>
                  <a:srgbClr val="7030A0"/>
                </a:solidFill>
                <a:cs typeface="Times New Roman" pitchFamily="18" charset="0"/>
              </a:rPr>
              <a:t>заранее готовить ребенка к школе (развивающие игры, стихи</a:t>
            </a:r>
            <a:r>
              <a:rPr 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Не  </a:t>
            </a:r>
            <a:r>
              <a:rPr lang="ru-RU" sz="2800" b="1" dirty="0">
                <a:solidFill>
                  <a:srgbClr val="7030A0"/>
                </a:solidFill>
                <a:cs typeface="Times New Roman" pitchFamily="18" charset="0"/>
              </a:rPr>
              <a:t>надо  перегружать  дополнительными </a:t>
            </a:r>
            <a:r>
              <a:rPr 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занятиями.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Больше хвалите своего ребенка.</a:t>
            </a:r>
            <a:endParaRPr lang="ru-RU" sz="2800" b="1" dirty="0">
              <a:solidFill>
                <a:srgbClr val="7030A0"/>
              </a:solidFill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028467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5-7 лет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– это нежный возраст. Привязанность детей к родителям  достигает максимальной полноты и глубины. Она созрела, состоялась. </a:t>
            </a:r>
          </a:p>
          <a:p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Мы для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него           он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сам для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себя             он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для других.</a:t>
            </a:r>
          </a:p>
          <a:p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Настало время для нового кризиса сепарации (отделения). Этот кризис не будет таким ярким и бурным, как кризис негативизма в 3 года, в нем многое происходит в глубине,  постепенно, без внешних эффектов. Но изменения идут очень серьезные.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508158" y="3387915"/>
            <a:ext cx="504056" cy="432048"/>
          </a:xfrm>
          <a:prstGeom prst="rightArrow">
            <a:avLst>
              <a:gd name="adj1" fmla="val 39147"/>
              <a:gd name="adj2" fmla="val 5407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012160" y="3387915"/>
            <a:ext cx="504056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560840" cy="453650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Дети все видят. И как Вы кричите,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И как Вы кидаете мусор в траву,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И как, в </a:t>
            </a:r>
            <a:r>
              <a:rPr lang="ru-RU" sz="2800" b="1" dirty="0" smtClean="0">
                <a:solidFill>
                  <a:srgbClr val="7030A0"/>
                </a:solidFill>
              </a:rPr>
              <a:t>соц. сетях </a:t>
            </a:r>
            <a:r>
              <a:rPr lang="ru-RU" sz="2800" b="1" dirty="0">
                <a:solidFill>
                  <a:srgbClr val="7030A0"/>
                </a:solidFill>
              </a:rPr>
              <a:t>пропадая, не спите,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И как Вы грубите в ответ продавцу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Для них Вы -  пример, и, быть может, однажды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Себя в них увидите, словно в окне.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Поймите же Вы, ведь это так важно: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</a:rPr>
              <a:t>Ругая детей, ищите причину -  в себе.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6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429000"/>
            <a:ext cx="70214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0000"/>
                </a:solidFill>
                <a:latin typeface="+mj-lt"/>
              </a:rPr>
              <a:t>Благодарим за внимание!</a:t>
            </a:r>
            <a:endParaRPr lang="ru-RU" sz="4800" u="sng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348880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Возраст </a:t>
            </a:r>
            <a:r>
              <a:rPr lang="ru-RU" sz="2800" b="1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6 - 7 </a:t>
            </a:r>
            <a:r>
              <a:rPr lang="ru-RU" sz="28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лет</a:t>
            </a:r>
          </a:p>
          <a:p>
            <a:pPr algn="ctr"/>
            <a:endParaRPr lang="ru-RU" sz="2800" b="1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Старший дошкольный возраст — период познания мира человеческих отношений, творчества и подготовки к следующему, совершенно новому этапу в его жизни — обучению в школе. </a:t>
            </a:r>
          </a:p>
          <a:p>
            <a:pPr algn="ctr"/>
            <a:endParaRPr lang="ru-RU" sz="36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8245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800" b="1" u="sng" dirty="0" smtClean="0">
                <a:solidFill>
                  <a:srgbClr val="C00000"/>
                </a:solidFill>
                <a:latin typeface="+mj-lt"/>
              </a:rPr>
              <a:t>Игровая деятельность</a:t>
            </a:r>
            <a:endParaRPr lang="ru-RU" sz="2800" u="sng" dirty="0" smtClean="0">
              <a:solidFill>
                <a:srgbClr val="C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В сюжетно-ролевых играх дети осваивают сложные взаимодействия людей, жизненные ситуации.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Игровое пространство усложняется.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При организации совместных игр дети используют договор, умеют учитывать интересы других, в некоторой степени сдерживать эмоциональные порывы.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Происходит постепенный переход от игры как ведущей деятельности к учению.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429000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360363" algn="ctr" eaLnBrk="1" hangingPunct="1">
              <a:buFont typeface="Wingdings 2" panose="05020102010507070707" pitchFamily="18" charset="2"/>
              <a:buNone/>
            </a:pP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Дошкольники понимают </a:t>
            </a: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художественный</a:t>
            </a:r>
          </a:p>
          <a:p>
            <a:pPr marL="0" indent="360363" algn="ctr" eaLnBrk="1" hangingPunct="1"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образ</a:t>
            </a: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, представленный в </a:t>
            </a: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произведении,</a:t>
            </a:r>
          </a:p>
          <a:p>
            <a:pPr marL="0" indent="360363" algn="ctr" eaLnBrk="1" hangingPunct="1"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поясняют </a:t>
            </a: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использование </a:t>
            </a: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средств</a:t>
            </a:r>
          </a:p>
          <a:p>
            <a:pPr marL="0" indent="360363" algn="ctr" eaLnBrk="1" hangingPunct="1"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выразительности</a:t>
            </a: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, проявляют интерес </a:t>
            </a: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к</a:t>
            </a:r>
          </a:p>
          <a:p>
            <a:pPr marL="0" indent="360363" algn="ctr" eaLnBrk="1" hangingPunct="1">
              <a:buFont typeface="Wingdings 2" panose="05020102010507070707" pitchFamily="18" charset="2"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посещению </a:t>
            </a: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театров</a:t>
            </a:r>
            <a:r>
              <a:rPr lang="ru-RU" altLang="ru-RU" sz="2800" b="1" dirty="0" smtClean="0">
                <a:solidFill>
                  <a:srgbClr val="7030A0"/>
                </a:solidFill>
                <a:latin typeface="+mn-lt"/>
              </a:rPr>
              <a:t>.</a:t>
            </a:r>
            <a:endParaRPr lang="ru-RU" altLang="ru-RU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907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Музыкально – художественная и продуктивная деятельность</a:t>
            </a:r>
            <a:endParaRPr lang="ru-RU" sz="28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16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6632"/>
            <a:ext cx="5760640" cy="7193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5256584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</a:rPr>
              <a:t>Образы из окружающей жизни и литературных произведений, передаваемые детьми в </a:t>
            </a:r>
            <a:r>
              <a:rPr lang="ru-RU" sz="2000" b="1" u="sng" dirty="0">
                <a:solidFill>
                  <a:srgbClr val="7030A0"/>
                </a:solidFill>
              </a:rPr>
              <a:t>изобразительной деятельности</a:t>
            </a:r>
            <a:r>
              <a:rPr lang="ru-RU" sz="2000" b="1" dirty="0">
                <a:solidFill>
                  <a:srgbClr val="7030A0"/>
                </a:solidFill>
              </a:rPr>
              <a:t>, становятся сложнее. Рисунки приобретают более детализированный характер, обогащается их цветовая гамма.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</a:rPr>
              <a:t>Более явными становятся различия между рисунками мальчиков и девочек.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</a:rPr>
              <a:t>Изображение </a:t>
            </a:r>
            <a:r>
              <a:rPr lang="ru-RU" sz="2000" b="1" dirty="0" smtClean="0">
                <a:solidFill>
                  <a:srgbClr val="7030A0"/>
                </a:solidFill>
              </a:rPr>
              <a:t>человека становится более детализированным и пропорциональным</a:t>
            </a:r>
            <a:r>
              <a:rPr lang="ru-RU" sz="2000" b="1" dirty="0">
                <a:solidFill>
                  <a:srgbClr val="7030A0"/>
                </a:solidFill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</a:rPr>
              <a:t>Появляются пальцы на </a:t>
            </a:r>
            <a:r>
              <a:rPr lang="ru-RU" sz="2000" b="1" dirty="0" smtClean="0">
                <a:solidFill>
                  <a:srgbClr val="7030A0"/>
                </a:solidFill>
              </a:rPr>
              <a:t>руках человека </a:t>
            </a:r>
            <a:r>
              <a:rPr lang="ru-RU" sz="2000" b="1" dirty="0">
                <a:solidFill>
                  <a:srgbClr val="7030A0"/>
                </a:solidFill>
              </a:rPr>
              <a:t>становится еще более детализированным и, глаза, рот, нос, брови, подбородок. Одежда может быть украшена различными деталями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7030A0"/>
                </a:solidFill>
              </a:rPr>
              <a:t>В </a:t>
            </a:r>
            <a:r>
              <a:rPr lang="ru-RU" altLang="ru-RU" sz="2000" b="1" u="sng" dirty="0">
                <a:solidFill>
                  <a:srgbClr val="7030A0"/>
                </a:solidFill>
              </a:rPr>
              <a:t>лепке</a:t>
            </a:r>
            <a:r>
              <a:rPr lang="ru-RU" altLang="ru-RU" sz="2000" b="1" dirty="0">
                <a:solidFill>
                  <a:srgbClr val="7030A0"/>
                </a:solidFill>
              </a:rPr>
              <a:t> дети могут создавать изображения с натуры и по представлению, также передавая характерные особенности знакомых предметов и используя разные способы лепки</a:t>
            </a:r>
            <a:r>
              <a:rPr lang="ru-RU" alt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7030A0"/>
                </a:solidFill>
              </a:rPr>
              <a:t>В </a:t>
            </a:r>
            <a:r>
              <a:rPr lang="ru-RU" altLang="ru-RU" sz="2000" b="1" u="sng" dirty="0">
                <a:solidFill>
                  <a:srgbClr val="7030A0"/>
                </a:solidFill>
              </a:rPr>
              <a:t>аппликации</a:t>
            </a:r>
            <a:r>
              <a:rPr lang="ru-RU" altLang="ru-RU" sz="2000" b="1" dirty="0">
                <a:solidFill>
                  <a:srgbClr val="7030A0"/>
                </a:solidFill>
              </a:rPr>
              <a:t> дошкольники осваивают приёмы вырезания одинаковых фигур или деталей из бумаги, сложенной пополам, гармошкой.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33670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sz="2800" b="1" u="sng" dirty="0" smtClean="0">
                <a:solidFill>
                  <a:srgbClr val="C00000"/>
                </a:solidFill>
                <a:latin typeface="+mj-lt"/>
              </a:rPr>
              <a:t>Конструирование</a:t>
            </a:r>
          </a:p>
          <a:p>
            <a:pPr marL="0" indent="0">
              <a:buNone/>
            </a:pPr>
            <a:endParaRPr lang="ru-RU" sz="2800" b="1" u="sng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endParaRPr lang="ru-RU" sz="2800" b="1" u="sng" dirty="0">
              <a:solidFill>
                <a:srgbClr val="C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700" b="1" dirty="0" smtClean="0">
                <a:solidFill>
                  <a:srgbClr val="7030A0"/>
                </a:solidFill>
              </a:rPr>
              <a:t>Дети подготовительной </a:t>
            </a:r>
            <a:r>
              <a:rPr lang="ru-RU" sz="2700" b="1" dirty="0">
                <a:solidFill>
                  <a:srgbClr val="7030A0"/>
                </a:solidFill>
              </a:rPr>
              <a:t>к школе группы в </a:t>
            </a:r>
            <a:r>
              <a:rPr lang="ru-RU" sz="2700" b="1" dirty="0" smtClean="0">
                <a:solidFill>
                  <a:srgbClr val="7030A0"/>
                </a:solidFill>
              </a:rPr>
              <a:t>значительной </a:t>
            </a:r>
            <a:r>
              <a:rPr lang="ru-RU" sz="2700" b="1" dirty="0">
                <a:solidFill>
                  <a:srgbClr val="7030A0"/>
                </a:solidFill>
              </a:rPr>
              <a:t>степени освоили конструирование из строительного </a:t>
            </a:r>
            <a:r>
              <a:rPr lang="ru-RU" sz="2700" b="1" dirty="0" smtClean="0">
                <a:solidFill>
                  <a:srgbClr val="7030A0"/>
                </a:solidFill>
              </a:rPr>
              <a:t>материала.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700" b="1" dirty="0" smtClean="0">
                <a:solidFill>
                  <a:srgbClr val="7030A0"/>
                </a:solidFill>
              </a:rPr>
              <a:t>В </a:t>
            </a:r>
            <a:r>
              <a:rPr lang="ru-RU" sz="2700" b="1" dirty="0">
                <a:solidFill>
                  <a:srgbClr val="7030A0"/>
                </a:solidFill>
              </a:rPr>
              <a:t>этом возрасте дети уже могут освоить сложные формы сложения из листа бумаги и придумывать собственные, но этому их нужно специально обучать. Данный вид деятельности не просто доступен детям — он важен для углубления их пространственных представлений.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700" b="1" dirty="0">
                <a:solidFill>
                  <a:srgbClr val="7030A0"/>
                </a:solidFill>
              </a:rPr>
              <a:t>Усложняется конструирование из природного материала.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80728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Формирование социальных представлений, умений и навыков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7030A0"/>
                </a:solidFill>
              </a:rPr>
              <a:t>Шести-семилетние дети уже способны самостоятельно одеться, обуться, умеют застёгивать пуговицы, молнии, завязывать шнурки.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7030A0"/>
                </a:solidFill>
              </a:rPr>
              <a:t>Старшие дошкольники соблюдают ежедневные ритуалы, например последовательность действий во время сборов в детский сад, на прогулку, подготовки ко сну.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7030A0"/>
                </a:solidFill>
              </a:rPr>
              <a:t>Будущему первокласснику уже можно доверить простую работу по дому: полить цветы, убрать на письменном столе, собрать игрушки.</a:t>
            </a:r>
          </a:p>
        </p:txBody>
      </p:sp>
    </p:spTree>
    <p:extLst>
      <p:ext uri="{BB962C8B-B14F-4D97-AF65-F5344CB8AC3E}">
        <p14:creationId xmlns:p14="http://schemas.microsoft.com/office/powerpoint/2010/main" val="31070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2245" y="169771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</a:rPr>
              <a:t>Ведущие психические процессы</a:t>
            </a:r>
            <a:endParaRPr lang="ru-RU" sz="28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0958" y="4968410"/>
            <a:ext cx="244618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внимание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7405" y="2543588"/>
            <a:ext cx="16561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память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74321" y="3645024"/>
            <a:ext cx="19081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мышление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11753" y="2532847"/>
            <a:ext cx="22002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воображение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7825" y="3645024"/>
            <a:ext cx="24123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восприятие</a:t>
            </a:r>
          </a:p>
        </p:txBody>
      </p:sp>
      <p:pic>
        <p:nvPicPr>
          <p:cNvPr id="13" name="Picture 6" descr="j0300840"/>
          <p:cNvPicPr>
            <a:picLocks noChangeAspect="1" noChangeArrowheads="1"/>
          </p:cNvPicPr>
          <p:nvPr/>
        </p:nvPicPr>
        <p:blipFill>
          <a:blip r:embed="rId2" cstate="screen">
            <a:lum bright="6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900" t="21898" r="5356" b="14600"/>
          <a:stretch>
            <a:fillRect/>
          </a:stretch>
        </p:blipFill>
        <p:spPr bwMode="auto">
          <a:xfrm>
            <a:off x="3598428" y="5356273"/>
            <a:ext cx="2254136" cy="135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852245" y="5983868"/>
            <a:ext cx="26250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произвольное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5277743"/>
            <a:ext cx="26075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7030A0"/>
                </a:solidFill>
                <a:latin typeface="+mn-lt"/>
              </a:rPr>
              <a:t>непроизвольное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579" y="2039548"/>
            <a:ext cx="3771754" cy="263842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414" y="3817182"/>
            <a:ext cx="652032" cy="208437"/>
          </a:xfrm>
          <a:prstGeom prst="rect">
            <a:avLst/>
          </a:prstGeom>
        </p:spPr>
      </p:pic>
      <p:sp>
        <p:nvSpPr>
          <p:cNvPr id="20" name="Стрелка вправо 19"/>
          <p:cNvSpPr/>
          <p:nvPr/>
        </p:nvSpPr>
        <p:spPr>
          <a:xfrm>
            <a:off x="6422466" y="2714865"/>
            <a:ext cx="522678" cy="19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472732" y="3844930"/>
            <a:ext cx="522678" cy="19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767" y="2674849"/>
            <a:ext cx="652032" cy="208437"/>
          </a:xfrm>
          <a:prstGeom prst="rect">
            <a:avLst/>
          </a:prstGeom>
        </p:spPr>
      </p:pic>
      <p:sp>
        <p:nvSpPr>
          <p:cNvPr id="26" name="Стрелка вниз 25"/>
          <p:cNvSpPr/>
          <p:nvPr/>
        </p:nvSpPr>
        <p:spPr>
          <a:xfrm>
            <a:off x="4644008" y="4677973"/>
            <a:ext cx="196600" cy="387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2843808" y="5277743"/>
            <a:ext cx="937150" cy="706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5" idx="1"/>
          </p:cNvCxnSpPr>
          <p:nvPr/>
        </p:nvCxnSpPr>
        <p:spPr>
          <a:xfrm>
            <a:off x="5436096" y="5277743"/>
            <a:ext cx="432048" cy="246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4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829</TotalTime>
  <Words>839</Words>
  <Application>Microsoft Office PowerPoint</Application>
  <PresentationFormat>Экран (4:3)</PresentationFormat>
  <Paragraphs>118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Шаблон 2</vt:lpstr>
      <vt:lpstr>ВОЗРАСТНЫЕ  ОСОБЕННОСТИ       ДЕТЕЙ 6 - 7 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социальных представлений, умений и навыков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Новообразования возраста </vt:lpstr>
      <vt:lpstr>Презентация PowerPoint</vt:lpstr>
      <vt:lpstr>Презентация PowerPoint</vt:lpstr>
      <vt:lpstr>Презентация PowerPoint</vt:lpstr>
      <vt:lpstr>Советы родителям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ИРИНА</dc:creator>
  <cp:lastModifiedBy>Yushi</cp:lastModifiedBy>
  <cp:revision>90</cp:revision>
  <dcterms:created xsi:type="dcterms:W3CDTF">2013-10-18T17:44:48Z</dcterms:created>
  <dcterms:modified xsi:type="dcterms:W3CDTF">2020-10-05T08:07:10Z</dcterms:modified>
</cp:coreProperties>
</file>